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3" r:id="rId11"/>
    <p:sldId id="272" r:id="rId12"/>
    <p:sldId id="294" r:id="rId13"/>
    <p:sldId id="269" r:id="rId14"/>
    <p:sldId id="267" r:id="rId15"/>
    <p:sldId id="275" r:id="rId16"/>
    <p:sldId id="276" r:id="rId17"/>
    <p:sldId id="306" r:id="rId18"/>
    <p:sldId id="277" r:id="rId19"/>
    <p:sldId id="278" r:id="rId20"/>
    <p:sldId id="270" r:id="rId21"/>
    <p:sldId id="283" r:id="rId22"/>
    <p:sldId id="290" r:id="rId23"/>
    <p:sldId id="291" r:id="rId24"/>
    <p:sldId id="279" r:id="rId25"/>
    <p:sldId id="280" r:id="rId26"/>
    <p:sldId id="289" r:id="rId27"/>
    <p:sldId id="282" r:id="rId28"/>
    <p:sldId id="284" r:id="rId29"/>
    <p:sldId id="285" r:id="rId30"/>
    <p:sldId id="286" r:id="rId31"/>
    <p:sldId id="307" r:id="rId32"/>
    <p:sldId id="287" r:id="rId33"/>
    <p:sldId id="288" r:id="rId34"/>
    <p:sldId id="295" r:id="rId35"/>
    <p:sldId id="296" r:id="rId36"/>
    <p:sldId id="297" r:id="rId37"/>
    <p:sldId id="298" r:id="rId38"/>
    <p:sldId id="302" r:id="rId39"/>
    <p:sldId id="314" r:id="rId40"/>
    <p:sldId id="315" r:id="rId41"/>
    <p:sldId id="299" r:id="rId42"/>
    <p:sldId id="303" r:id="rId43"/>
    <p:sldId id="316" r:id="rId44"/>
    <p:sldId id="317" r:id="rId45"/>
    <p:sldId id="308" r:id="rId46"/>
    <p:sldId id="310" r:id="rId47"/>
    <p:sldId id="30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7"/>
    <p:restoredTop sz="94728"/>
  </p:normalViewPr>
  <p:slideViewPr>
    <p:cSldViewPr snapToGrid="0" snapToObjects="1">
      <p:cViewPr varScale="1">
        <p:scale>
          <a:sx n="153" d="100"/>
          <a:sy n="153" d="100"/>
        </p:scale>
        <p:origin x="10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BI 410/510: Data analysis and visualization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Lauren Hallett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Data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Formally the 80%</a:t>
            </a:r>
          </a:p>
          <a:p>
            <a:r>
              <a:rPr lang="en-US" dirty="0"/>
              <a:t>Computational developments have made this much easier</a:t>
            </a:r>
          </a:p>
          <a:p>
            <a:r>
              <a:rPr lang="en-US" dirty="0"/>
              <a:t>And led to an explosion in new methods and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latin typeface="Helvetica"/>
                <a:cs typeface="Helvetica"/>
              </a:rPr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253722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Different ways for data to be “big”</a:t>
            </a:r>
            <a:br>
              <a:rPr lang="en-US" dirty="0">
                <a:latin typeface="Helvetica"/>
                <a:cs typeface="Helvetica"/>
              </a:rPr>
            </a:br>
            <a:br>
              <a:rPr lang="en-US" dirty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Variety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visualization component has become a bottleneck</a:t>
            </a:r>
          </a:p>
          <a:p>
            <a:r>
              <a:rPr lang="en-US" dirty="0"/>
              <a:t>To often visualization becomes only an end-product rather than an exploration tool</a:t>
            </a:r>
          </a:p>
          <a:p>
            <a:r>
              <a:rPr lang="en-US" dirty="0"/>
              <a:t>A problem because visualization is a quick way to spot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Vertically integrated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Limits to vertical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 data, real tools </a:t>
            </a:r>
          </a:p>
          <a:p>
            <a:r>
              <a:rPr lang="en-US" dirty="0"/>
              <a:t>Things will break</a:t>
            </a:r>
          </a:p>
          <a:p>
            <a:r>
              <a:rPr lang="en-US" dirty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things will be in keeping with good pedagogy: </a:t>
            </a:r>
          </a:p>
          <a:p>
            <a:pPr lvl="1"/>
            <a:r>
              <a:rPr lang="en-US" dirty="0"/>
              <a:t>We’ll start with graphs first</a:t>
            </a:r>
          </a:p>
          <a:p>
            <a:pPr lvl="1"/>
            <a:r>
              <a:rPr lang="en-US" dirty="0"/>
              <a:t>Active learning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things aren’t:</a:t>
            </a:r>
          </a:p>
          <a:p>
            <a:pPr lvl="1"/>
            <a:r>
              <a:rPr lang="en-US" dirty="0"/>
              <a:t>We’ll jump forward and back at times</a:t>
            </a:r>
          </a:p>
          <a:p>
            <a:pPr lvl="1"/>
            <a:r>
              <a:rPr lang="en-US" dirty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Different modules in which we transition from learning and coding as a class to independently</a:t>
            </a:r>
          </a:p>
          <a:p>
            <a:pPr>
              <a:buFontTx/>
              <a:buChar char="-"/>
            </a:pPr>
            <a:r>
              <a:rPr lang="en-US" dirty="0"/>
              <a:t>Frequent practice via four problem sets </a:t>
            </a:r>
          </a:p>
          <a:p>
            <a:pPr>
              <a:buFontTx/>
              <a:buChar char="-"/>
            </a:pPr>
            <a:r>
              <a:rPr lang="en-US" dirty="0"/>
              <a:t>An independent project in which you go from raw data to a reproducible final report</a:t>
            </a:r>
          </a:p>
          <a:p>
            <a:pPr>
              <a:buFontTx/>
              <a:buChar char="-"/>
            </a:pPr>
            <a:r>
              <a:rPr lang="en-US" dirty="0"/>
              <a:t>A free online text to help you along! https://r4ds.had.co.nz/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How we’ll do it:</a:t>
            </a:r>
          </a:p>
        </p:txBody>
      </p:sp>
    </p:spTree>
    <p:extLst>
      <p:ext uri="{BB962C8B-B14F-4D97-AF65-F5344CB8AC3E}">
        <p14:creationId xmlns:p14="http://schemas.microsoft.com/office/powerpoint/2010/main" val="9740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7520166-2266-B041-8E23-747C3D756B7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Who we are: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94CD4-8A3A-364C-888A-0EBEAC45D86D}"/>
              </a:ext>
            </a:extLst>
          </p:cNvPr>
          <p:cNvSpPr txBox="1"/>
          <p:nvPr/>
        </p:nvSpPr>
        <p:spPr>
          <a:xfrm>
            <a:off x="149444" y="5781784"/>
            <a:ext cx="8821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smattering of what we think about: </a:t>
            </a:r>
            <a:r>
              <a:rPr lang="en-US" sz="2000" dirty="0"/>
              <a:t>genetics, evolution, ecology, climate change, molecular biology, neurobiology, microbiota  </a:t>
            </a:r>
          </a:p>
        </p:txBody>
      </p:sp>
      <p:pic>
        <p:nvPicPr>
          <p:cNvPr id="1026" name="Picture 2" descr="Forms response chart. Question title: What best describes your familiarity with R? (I love teaching R to new-comers, and I do not expect you to have any familiarity, but it helps me to know where you’re starting from).. Number of responses: 16 responses.">
            <a:extLst>
              <a:ext uri="{FF2B5EF4-FFF2-40B4-BE49-F238E27FC236}">
                <a16:creationId xmlns:a16="http://schemas.microsoft.com/office/drawing/2014/main" id="{D2AA2C62-D471-7E81-413E-F770E444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5064"/>
            <a:ext cx="9144000" cy="41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14F10-DF61-C8BB-DD40-3EBE7F05D396}"/>
              </a:ext>
            </a:extLst>
          </p:cNvPr>
          <p:cNvSpPr txBox="1"/>
          <p:nvPr/>
        </p:nvSpPr>
        <p:spPr>
          <a:xfrm>
            <a:off x="4074245" y="2385535"/>
            <a:ext cx="157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 students!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928F00A-BD18-292E-F1EA-3A8C11965A31}"/>
              </a:ext>
            </a:extLst>
          </p:cNvPr>
          <p:cNvSpPr/>
          <p:nvPr/>
        </p:nvSpPr>
        <p:spPr>
          <a:xfrm rot="19535441">
            <a:off x="3822517" y="2359794"/>
            <a:ext cx="235432" cy="864524"/>
          </a:xfrm>
          <a:prstGeom prst="rightBrace">
            <a:avLst>
              <a:gd name="adj1" fmla="val 8333"/>
              <a:gd name="adj2" fmla="val 482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Scripted languages allow reproducibility</a:t>
            </a:r>
          </a:p>
          <a:p>
            <a:r>
              <a:rPr lang="en-US" dirty="0"/>
              <a:t>Not about technical attributes</a:t>
            </a:r>
          </a:p>
          <a:p>
            <a:r>
              <a:rPr lang="en-US" dirty="0"/>
              <a:t>Pick your language based on what people in your area speak/code</a:t>
            </a:r>
          </a:p>
          <a:p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for communication and sharing</a:t>
            </a:r>
          </a:p>
          <a:p>
            <a:r>
              <a:rPr lang="en-US" dirty="0"/>
              <a:t>A great open-source community (on that note - thanks to Carl Boettiger and Jenny Bryan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Language: Why R?</a:t>
            </a: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with a calculator&#10;&#10;Description automatically generated">
            <a:extLst>
              <a:ext uri="{FF2B5EF4-FFF2-40B4-BE49-F238E27FC236}">
                <a16:creationId xmlns:a16="http://schemas.microsoft.com/office/drawing/2014/main" id="{1127E8DE-4AB0-62F5-2680-34424A50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59" y="1015125"/>
            <a:ext cx="4950372" cy="4950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1942A-7FA7-C31D-3BEF-040DD19E47D8}"/>
              </a:ext>
            </a:extLst>
          </p:cNvPr>
          <p:cNvSpPr txBox="1"/>
          <p:nvPr/>
        </p:nvSpPr>
        <p:spPr>
          <a:xfrm>
            <a:off x="493985" y="6133659"/>
            <a:ext cx="865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Dall-E, 2024-01-03. “digital art reflecting a Western showdown between a calculator and artificial intelligence”. Generated using </a:t>
            </a:r>
            <a:r>
              <a:rPr lang="en-US" dirty="0" err="1"/>
              <a:t>OpenAI</a:t>
            </a:r>
            <a:r>
              <a:rPr lang="en-US" dirty="0"/>
              <a:t>. https://</a:t>
            </a:r>
            <a:r>
              <a:rPr lang="en-US" dirty="0" err="1"/>
              <a:t>labs.openai.com</a:t>
            </a:r>
            <a:r>
              <a:rPr lang="en-US" dirty="0"/>
              <a:t>/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ABFCF0E-0C7A-CA50-E124-AE6E4ED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010"/>
            <a:ext cx="8802414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Generative AI and education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7548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ABFCF0E-0C7A-CA50-E124-AE6E4ED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010"/>
            <a:ext cx="8802414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the mask?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FB655-ADF7-64F1-F0A0-6942D1FE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75" y="1061917"/>
            <a:ext cx="5503267" cy="55123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5DA952F-9CA1-4358-4E67-DF1C2BF017AA}"/>
              </a:ext>
            </a:extLst>
          </p:cNvPr>
          <p:cNvGrpSpPr/>
          <p:nvPr/>
        </p:nvGrpSpPr>
        <p:grpSpPr>
          <a:xfrm>
            <a:off x="7342226" y="2353221"/>
            <a:ext cx="5560164" cy="423231"/>
            <a:chOff x="7225861" y="2831202"/>
            <a:chExt cx="5560164" cy="4232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91942A-7FA7-C31D-3BEF-040DD19E47D8}"/>
                </a:ext>
              </a:extLst>
            </p:cNvPr>
            <p:cNvSpPr txBox="1"/>
            <p:nvPr/>
          </p:nvSpPr>
          <p:spPr>
            <a:xfrm>
              <a:off x="7225861" y="2831202"/>
              <a:ext cx="181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me     !!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FDDB26-3FCD-C09B-A1D6-F468AFA0F2F9}"/>
                </a:ext>
              </a:extLst>
            </p:cNvPr>
            <p:cNvSpPr txBox="1"/>
            <p:nvPr/>
          </p:nvSpPr>
          <p:spPr>
            <a:xfrm>
              <a:off x="8155837" y="2885101"/>
              <a:ext cx="46301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😧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29296-BC5E-C1FC-5047-57C296EBF37D}"/>
              </a:ext>
            </a:extLst>
          </p:cNvPr>
          <p:cNvCxnSpPr/>
          <p:nvPr/>
        </p:nvCxnSpPr>
        <p:spPr>
          <a:xfrm flipH="1" flipV="1">
            <a:off x="6943215" y="2353221"/>
            <a:ext cx="399011" cy="157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33E5D1-9BAC-CF16-490E-13D011AB2A1D}"/>
              </a:ext>
            </a:extLst>
          </p:cNvPr>
          <p:cNvSpPr txBox="1"/>
          <p:nvPr/>
        </p:nvSpPr>
        <p:spPr>
          <a:xfrm>
            <a:off x="5952805" y="6551432"/>
            <a:ext cx="3191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F. Paris in the NYTimes “The Upshot” 13 Nov 23 </a:t>
            </a:r>
          </a:p>
        </p:txBody>
      </p:sp>
    </p:spTree>
    <p:extLst>
      <p:ext uri="{BB962C8B-B14F-4D97-AF65-F5344CB8AC3E}">
        <p14:creationId xmlns:p14="http://schemas.microsoft.com/office/powerpoint/2010/main" val="4270918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Goals for this exercise:</a:t>
            </a:r>
          </a:p>
          <a:p>
            <a:r>
              <a:rPr lang="en-US" dirty="0"/>
              <a:t>Highlight the value of plotting our data before we analyze it</a:t>
            </a:r>
          </a:p>
          <a:p>
            <a:r>
              <a:rPr lang="en-US" dirty="0"/>
              <a:t>Get to know one another</a:t>
            </a:r>
          </a:p>
          <a:p>
            <a:r>
              <a:rPr lang="en-US" dirty="0"/>
              <a:t>Viscerally appreciate how much easier R will make our lives!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6249</TotalTime>
  <Words>442</Words>
  <Application>Microsoft Macintosh PowerPoint</Application>
  <PresentationFormat>On-screen Show (4:3)</PresentationFormat>
  <Paragraphs>64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Helvetica</vt:lpstr>
      <vt:lpstr>Office Theme</vt:lpstr>
      <vt:lpstr>BI 410/510: 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Science bottlenecks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course:</vt:lpstr>
      <vt:lpstr>This course:</vt:lpstr>
      <vt:lpstr>How we’ll do it:</vt:lpstr>
      <vt:lpstr>PowerPoint Presentation</vt:lpstr>
      <vt:lpstr>PowerPoint Presentation</vt:lpstr>
      <vt:lpstr>Language: Why R?</vt:lpstr>
      <vt:lpstr>Generative AI and education</vt:lpstr>
      <vt:lpstr>Why the mask?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46</cp:revision>
  <dcterms:created xsi:type="dcterms:W3CDTF">2018-01-08T03:19:20Z</dcterms:created>
  <dcterms:modified xsi:type="dcterms:W3CDTF">2024-01-08T04:25:38Z</dcterms:modified>
</cp:coreProperties>
</file>